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8" r:id="rId2"/>
    <p:sldId id="263" r:id="rId3"/>
    <p:sldId id="269" r:id="rId4"/>
    <p:sldId id="270" r:id="rId5"/>
    <p:sldId id="271" r:id="rId6"/>
  </p:sldIdLst>
  <p:sldSz cx="12192000" cy="6858000"/>
  <p:notesSz cx="7104063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2"/>
    <p:restoredTop sz="94706"/>
  </p:normalViewPr>
  <p:slideViewPr>
    <p:cSldViewPr snapToGrid="0" snapToObjects="1">
      <p:cViewPr varScale="1">
        <p:scale>
          <a:sx n="81" d="100"/>
          <a:sy n="81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8" cy="51350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8" cy="51350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739039C1-D65D-2049-B896-B0FFA7421FA0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8" cy="51350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EB9DDCB4-5098-6042-82BE-65AEF6D5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37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81FE88-7B02-804E-AE68-81F0764EE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293" y="957942"/>
            <a:ext cx="5703638" cy="2098767"/>
          </a:xfrm>
        </p:spPr>
        <p:txBody>
          <a:bodyPr anchor="t">
            <a:normAutofit/>
          </a:bodyPr>
          <a:lstStyle>
            <a:lvl1pPr algn="l">
              <a:lnSpc>
                <a:spcPts val="74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AFAF9A3-FC2C-EE45-A7AC-6C8F339E99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293" y="3127982"/>
            <a:ext cx="5703638" cy="602036"/>
          </a:xfrm>
        </p:spPr>
        <p:txBody>
          <a:bodyPr/>
          <a:lstStyle>
            <a:lvl1pPr marL="0" indent="0" algn="l">
              <a:lnSpc>
                <a:spcPts val="31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  <a:endParaRPr 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08B7DDF-1878-6F41-97FA-6778465A11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2701" y="5111932"/>
            <a:ext cx="2743200" cy="338554"/>
          </a:xfrm>
        </p:spPr>
        <p:txBody>
          <a:bodyPr/>
          <a:lstStyle>
            <a:lvl1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7781B-7D39-4BB0-8B7C-BB958B5552BB}" type="datetime1">
              <a:rPr lang="zh-TW" altLang="en-US" smtClean="0"/>
              <a:t>2022/2/17</a:t>
            </a:fld>
            <a:endParaRPr 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6E4860E-E250-B842-94A4-C07442FFE1C9}"/>
              </a:ext>
            </a:extLst>
          </p:cNvPr>
          <p:cNvSpPr txBox="1"/>
          <p:nvPr userDrawn="1"/>
        </p:nvSpPr>
        <p:spPr>
          <a:xfrm>
            <a:off x="8961120" y="4773378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Presenter’s name</a:t>
            </a:r>
          </a:p>
        </p:txBody>
      </p:sp>
    </p:spTree>
    <p:extLst>
      <p:ext uri="{BB962C8B-B14F-4D97-AF65-F5344CB8AC3E}">
        <p14:creationId xmlns:p14="http://schemas.microsoft.com/office/powerpoint/2010/main" val="47991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C7D0A7-BFB3-D74A-8EF7-1C18BF1D5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9B70A2C-1C6E-7145-8962-08B2E77EF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7B7AA0-1146-E544-ADDE-E94BCCF5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4023-DFB6-4907-9F9B-CA46E1389969}" type="datetime1">
              <a:rPr lang="zh-TW" altLang="en-US" smtClean="0"/>
              <a:t>2022/2/17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10471D-1178-7447-818E-9F5F70A89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97316BB-D08F-684F-B785-367484F72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2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12F1EE8-0257-B04D-8E8F-CAD90CA586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7DFED66-9516-CD46-8379-9EB104BC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F871B7-EF9E-CF4E-823C-C06F59A5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E8CBF-F651-4907-801A-52CC1C0D2CF4}" type="datetime1">
              <a:rPr lang="zh-TW" altLang="en-US" smtClean="0"/>
              <a:t>2022/2/17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20646C1-F7A4-D940-8652-CBC087BAD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A0A412-37B6-7E42-8F39-9DE6C18CA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7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9DCAC0-CE98-9448-AD55-CCACDB0CB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40308F-5E98-0C41-95ED-9B2A1C033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F76CB3-BD19-8141-A62F-16C35617F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9127-02D5-4EFE-BE12-A42AEFDFBFC0}" type="datetime1">
              <a:rPr lang="zh-TW" altLang="en-US" smtClean="0"/>
              <a:t>2022/2/17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49782F5-71C8-3844-A281-B8D2734D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B56493-DFC2-7846-B1E6-20FD314A6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5D1ED6-8A62-374F-93FC-1B5847638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897" y="2002971"/>
            <a:ext cx="10537553" cy="705396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378E8BD-7AE2-B047-9E5C-F740AC6D1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9897" y="3030630"/>
            <a:ext cx="10515600" cy="461508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87951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7B858F-5997-554C-99C0-E4163737E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F231C1D-488D-6647-BCB4-C37AA0E3AC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3285D77-9E3A-0041-A698-B42D2C440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CDDE50F-81AB-374D-BEFB-42D7004A7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1193-DA0C-4116-8A1F-0DB10B351DE3}" type="datetime1">
              <a:rPr lang="zh-TW" altLang="en-US" smtClean="0"/>
              <a:t>2022/2/17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BB536E6-0188-E44C-A12F-023342B0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BB8BE02-4478-A749-B83A-0025C7DE6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7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19BCD7-A3B3-E349-B3C1-4A8BCD694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57A667D-27D0-9E49-ACCF-80BC4824A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8FD58A7-45D9-9248-8A21-61C40A556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24A2626-D6C7-2641-AE7E-4D2B40501D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16E4D27-8A77-A448-8896-02DCB9BB8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A3517A2-8F2F-5449-8AD5-DDCD4B1C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47A5-024F-4252-9D29-C780E909A68B}" type="datetime1">
              <a:rPr lang="zh-TW" altLang="en-US" smtClean="0"/>
              <a:t>2022/2/17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4614AB1-745A-5945-AE6E-5FC8F4D41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DF85DCB-E087-634C-B5CE-F0DC2BDF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2B2140-2C86-1F47-9388-E70590098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219911B-1809-8E4B-A371-DB63522C8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558E-AF26-48F9-9AF9-06B83F854ED0}" type="datetime1">
              <a:rPr lang="zh-TW" altLang="en-US" smtClean="0"/>
              <a:t>2022/2/17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1BD71DF-4B0E-9947-8335-58BB855F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6F1EE2E-E3DC-2745-9631-DB9CD8325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3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>
            <a:extLst>
              <a:ext uri="{FF2B5EF4-FFF2-40B4-BE49-F238E27FC236}">
                <a16:creationId xmlns:a16="http://schemas.microsoft.com/office/drawing/2014/main" id="{584CD582-2B3B-5246-AF03-638449050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897" y="3143793"/>
            <a:ext cx="10537553" cy="705396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42041C-4555-3647-9DCF-83BFFD8D5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33" y="457200"/>
            <a:ext cx="477723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A84534-6AC7-2D45-BDA2-DF18C84DF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10" y="987425"/>
            <a:ext cx="6694226" cy="45926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5B64582-2FC8-404D-8DFA-D4B2785FD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0833" y="2057400"/>
            <a:ext cx="4777239" cy="3591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E9BA074-D084-2F42-8A31-4E9E988D53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8099" y="5868988"/>
            <a:ext cx="3932237" cy="365125"/>
          </a:xfrm>
        </p:spPr>
        <p:txBody>
          <a:bodyPr/>
          <a:lstStyle/>
          <a:p>
            <a:fld id="{1E0DEA2B-F01F-4A9A-9B52-897F56999D4A}" type="datetime1">
              <a:rPr lang="zh-TW" altLang="en-US" smtClean="0"/>
              <a:t>2022/2/17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441E1AC-5160-5E4E-A63D-44E4DFD84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3448" y="5868988"/>
            <a:ext cx="58983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2BA7C46-3991-ED49-89EE-7AFE3480A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60499" y="5868988"/>
            <a:ext cx="3932237" cy="365125"/>
          </a:xfrm>
        </p:spPr>
        <p:txBody>
          <a:bodyPr/>
          <a:lstStyle/>
          <a:p>
            <a:fld id="{0349E667-FAC9-A045-AD54-EB389857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5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3AB3A7-0205-714A-BAF6-73B441594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CE53C53-46A5-4447-A7E5-8D606CD0E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D3ADF33-74B0-4B42-824C-A0BA376E7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54DF505-CA79-6246-AFDB-A5027EBC9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8333-C31C-408D-803D-F0C18F4DBD55}" type="datetime1">
              <a:rPr lang="zh-TW" altLang="en-US" smtClean="0"/>
              <a:t>2022/2/17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1875BFF-B99F-AA4F-8618-6C78C3F9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28E479A-E233-0642-AE86-D938A5786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0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7BFE1C6-07B3-204A-BDBD-3DC99F629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19" y="365125"/>
            <a:ext cx="113472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6BFC0E5-955C-7E4F-ADCC-69877A410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6719" y="1825625"/>
            <a:ext cx="11347269" cy="3991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35D2D0-0CC2-AD48-9958-F4F384F0E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6719" y="59990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1E919-B218-46B8-8090-3CCDBDB83F06}" type="datetime1">
              <a:rPr lang="zh-TW" altLang="en-US" smtClean="0"/>
              <a:t>2022/2/17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C25E2E-8684-C84C-B33E-76A654D088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99902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6DF05FC-3840-364A-A529-0E06336B0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999026"/>
            <a:ext cx="3163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9E667-FAC9-A045-AD54-EB389857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0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icrosoft New Tai Lue" panose="020B0502040204020203" pitchFamily="34" charset="0"/>
          <a:ea typeface="Microsoft YaHei" panose="020B0503020204020204" pitchFamily="34" charset="-122"/>
          <a:cs typeface="Microsoft New Tai Lue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icrosoft New Tai Lue" panose="020B0502040204020203" pitchFamily="34" charset="0"/>
          <a:ea typeface="Microsoft YaHei" panose="020B0503020204020204" pitchFamily="34" charset="-122"/>
          <a:cs typeface="Microsoft New Tai Lue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icrosoft New Tai Lue" panose="020B0502040204020203" pitchFamily="34" charset="0"/>
          <a:ea typeface="Microsoft YaHei" panose="020B0503020204020204" pitchFamily="34" charset="-122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icrosoft New Tai Lue" panose="020B0502040204020203" pitchFamily="34" charset="0"/>
          <a:ea typeface="Microsoft YaHei" panose="020B0503020204020204" pitchFamily="34" charset="-122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icrosoft New Tai Lue" panose="020B0502040204020203" pitchFamily="34" charset="0"/>
          <a:ea typeface="Microsoft YaHei" panose="020B0503020204020204" pitchFamily="34" charset="-122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icrosoft New Tai Lue" panose="020B0502040204020203" pitchFamily="34" charset="0"/>
          <a:ea typeface="Microsoft YaHei" panose="020B0503020204020204" pitchFamily="34" charset="-122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1081D8-2BCF-A44C-AA28-F6AC3600B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22EF-DC4C-4EE2-99AB-CCCF87993335}" type="datetime1">
              <a:rPr lang="zh-TW" altLang="en-US" smtClean="0"/>
              <a:t>2022/2/17</a:t>
            </a:fld>
            <a:endParaRPr 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265472" y="44296"/>
            <a:ext cx="487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一、問題與挑戰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1</a:t>
            </a:fld>
            <a:endParaRPr lang="en-US"/>
          </a:p>
        </p:txBody>
      </p:sp>
      <p:sp>
        <p:nvSpPr>
          <p:cNvPr id="9" name="矩形 8"/>
          <p:cNvSpPr/>
          <p:nvPr/>
        </p:nvSpPr>
        <p:spPr>
          <a:xfrm>
            <a:off x="2306691" y="1219346"/>
            <a:ext cx="376829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國內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中階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技術人力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缺工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逐年擴大，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年缺工達</a:t>
            </a:r>
            <a:r>
              <a:rPr lang="en-US" alt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13.1</a:t>
            </a:r>
            <a:r>
              <a:rPr lang="zh-TW" altLang="en-US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萬人</a:t>
            </a:r>
            <a:endParaRPr lang="en-US" altLang="zh-TW" sz="32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74991" y="1212350"/>
            <a:ext cx="3725117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移工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在臺工作有時間限制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，工作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以上人數逐年遞減，占移工</a:t>
            </a:r>
            <a:r>
              <a:rPr lang="en-US" alt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33.7%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以上更驟降至</a:t>
            </a:r>
            <a:r>
              <a:rPr lang="en-US" alt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11.7%</a:t>
            </a:r>
            <a:endParaRPr lang="en-US" altLang="zh-TW" sz="32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07191" y="3889460"/>
            <a:ext cx="3456408" cy="151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700"/>
              </a:lnSpc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日本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技能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新加坡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(S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PASS)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積極延攬外國中階技術人力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074991" y="3874472"/>
            <a:ext cx="3681791" cy="151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7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在我國接受高等教育之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副學士僑外生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留臺工作管道有限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278334" y="1047979"/>
            <a:ext cx="12279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8000" b="1" dirty="0">
                <a:solidFill>
                  <a:schemeClr val="accent6">
                    <a:lumMod val="75000"/>
                  </a:schemeClr>
                </a:solidFill>
                <a:latin typeface="Apple Chancery" panose="03020702040506060504" pitchFamily="66" charset="0"/>
              </a:rPr>
              <a:t>1</a:t>
            </a:r>
            <a:endParaRPr lang="zh-TW" altLang="en-US" sz="8000" b="1" dirty="0">
              <a:solidFill>
                <a:schemeClr val="accent6">
                  <a:lumMod val="75000"/>
                </a:schemeClr>
              </a:solidFill>
              <a:latin typeface="Apple Chancery" panose="03020702040506060504" pitchFamily="66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6074984" y="1050179"/>
            <a:ext cx="12279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8000" b="1" dirty="0">
                <a:solidFill>
                  <a:schemeClr val="accent6">
                    <a:lumMod val="75000"/>
                  </a:schemeClr>
                </a:solidFill>
                <a:latin typeface="Apple Chancery" panose="03020702040506060504" pitchFamily="66" charset="0"/>
              </a:rPr>
              <a:t>2</a:t>
            </a:r>
            <a:endParaRPr lang="zh-TW" altLang="en-US" sz="8000" b="1" dirty="0">
              <a:solidFill>
                <a:schemeClr val="accent6">
                  <a:lumMod val="75000"/>
                </a:schemeClr>
              </a:solidFill>
              <a:latin typeface="Apple Chancery" panose="03020702040506060504" pitchFamily="66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184365" y="3763074"/>
            <a:ext cx="12279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8000" b="1" dirty="0">
                <a:solidFill>
                  <a:schemeClr val="accent6">
                    <a:lumMod val="75000"/>
                  </a:schemeClr>
                </a:solidFill>
                <a:latin typeface="Apple Chancery" panose="03020702040506060504" pitchFamily="66" charset="0"/>
              </a:rPr>
              <a:t>3</a:t>
            </a:r>
            <a:endParaRPr lang="zh-TW" altLang="en-US" sz="8000" b="1" dirty="0">
              <a:solidFill>
                <a:schemeClr val="accent6">
                  <a:lumMod val="75000"/>
                </a:schemeClr>
              </a:solidFill>
              <a:latin typeface="Apple Chancery" panose="03020702040506060504" pitchFamily="66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074984" y="3709491"/>
            <a:ext cx="12279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8000" b="1" dirty="0">
                <a:solidFill>
                  <a:schemeClr val="accent6">
                    <a:lumMod val="75000"/>
                  </a:schemeClr>
                </a:solidFill>
                <a:latin typeface="Apple Chancery" panose="03020702040506060504" pitchFamily="66" charset="0"/>
              </a:rPr>
              <a:t>4</a:t>
            </a:r>
            <a:endParaRPr lang="zh-TW" altLang="en-US" sz="8000" b="1" dirty="0">
              <a:solidFill>
                <a:schemeClr val="accent6">
                  <a:lumMod val="75000"/>
                </a:schemeClr>
              </a:solidFill>
              <a:latin typeface="Apple Chancery" panose="0302070204050606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44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1081D8-2BCF-A44C-AA28-F6AC3600B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2D06-D731-441A-BACE-DCE30B6B952E}" type="datetime1">
              <a:rPr lang="zh-TW" altLang="en-US" smtClean="0"/>
              <a:t>2022/2/17</a:t>
            </a:fld>
            <a:endParaRPr 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265472" y="44296"/>
            <a:ext cx="6755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二、移工留才久用方案規劃</a:t>
            </a:r>
          </a:p>
        </p:txBody>
      </p:sp>
      <p:sp>
        <p:nvSpPr>
          <p:cNvPr id="5" name="矩形 4"/>
          <p:cNvSpPr/>
          <p:nvPr/>
        </p:nvSpPr>
        <p:spPr>
          <a:xfrm>
            <a:off x="2040318" y="3654498"/>
            <a:ext cx="3752001" cy="151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3700"/>
              </a:lnSpc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在臺工作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年以上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資深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移工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符合薪資條件、技術條件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，得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從事中階技術工作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16124" y="1361250"/>
            <a:ext cx="5230919" cy="5114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74650" lvl="0" algn="just">
              <a:lnSpc>
                <a:spcPts val="3500"/>
              </a:lnSpc>
            </a:pPr>
            <a:r>
              <a:rPr lang="zh-TW" altLang="en-US" sz="2800" b="1" i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開放外國人從事中階技術工作</a:t>
            </a:r>
            <a:endParaRPr lang="en-US" altLang="zh-TW" sz="2800" b="1" i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871" y="1108745"/>
            <a:ext cx="1036685" cy="1036685"/>
          </a:xfrm>
          <a:prstGeom prst="rect">
            <a:avLst/>
          </a:prstGeom>
        </p:spPr>
      </p:pic>
      <p:sp>
        <p:nvSpPr>
          <p:cNvPr id="9" name="左中括弧 8"/>
          <p:cNvSpPr/>
          <p:nvPr/>
        </p:nvSpPr>
        <p:spPr>
          <a:xfrm rot="5400000">
            <a:off x="5880098" y="426623"/>
            <a:ext cx="431800" cy="4311390"/>
          </a:xfrm>
          <a:prstGeom prst="leftBracket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6553061" y="3654498"/>
            <a:ext cx="3332293" cy="1467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3700"/>
              </a:lnSpc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副學士僑外生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符合薪資條件、技術條件，得從事中階技術工作</a:t>
            </a:r>
          </a:p>
        </p:txBody>
      </p:sp>
      <p:cxnSp>
        <p:nvCxnSpPr>
          <p:cNvPr id="12" name="直線接點 11"/>
          <p:cNvCxnSpPr/>
          <p:nvPr/>
        </p:nvCxnSpPr>
        <p:spPr>
          <a:xfrm>
            <a:off x="6095998" y="1767328"/>
            <a:ext cx="4233" cy="5860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圖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404" y="2873760"/>
            <a:ext cx="846718" cy="846718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334" y="2863191"/>
            <a:ext cx="846718" cy="846718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329" y="3654498"/>
            <a:ext cx="1425475" cy="1425475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89" y="3799576"/>
            <a:ext cx="1419978" cy="1256108"/>
          </a:xfrm>
          <a:prstGeom prst="rect">
            <a:avLst/>
          </a:prstGeom>
        </p:spPr>
      </p:pic>
      <p:sp>
        <p:nvSpPr>
          <p:cNvPr id="19" name="文字方塊 18"/>
          <p:cNvSpPr txBox="1"/>
          <p:nvPr/>
        </p:nvSpPr>
        <p:spPr>
          <a:xfrm>
            <a:off x="5530234" y="1814056"/>
            <a:ext cx="1131528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對象</a:t>
            </a:r>
          </a:p>
        </p:txBody>
      </p:sp>
      <p:sp>
        <p:nvSpPr>
          <p:cNvPr id="20" name="投影片編號版面配置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6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02719" y="2955300"/>
            <a:ext cx="7943857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產業類：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製造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業、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營造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業、海洋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漁撈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農業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限外展、農糧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11" name="矩形 10"/>
          <p:cNvSpPr/>
          <p:nvPr/>
        </p:nvSpPr>
        <p:spPr>
          <a:xfrm>
            <a:off x="3128141" y="4341835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其他經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部會指定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之國家重點產業</a:t>
            </a:r>
            <a:endParaRPr lang="zh-TW" altLang="en-US" sz="24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65471" y="44296"/>
            <a:ext cx="7983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三、移工留才久用方案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五邊形 12"/>
          <p:cNvSpPr/>
          <p:nvPr/>
        </p:nvSpPr>
        <p:spPr>
          <a:xfrm>
            <a:off x="385046" y="3272208"/>
            <a:ext cx="2071596" cy="514149"/>
          </a:xfrm>
          <a:prstGeom prst="homePlate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i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開放類別</a:t>
            </a:r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3</a:t>
            </a:fld>
            <a:endParaRPr lang="en-US"/>
          </a:p>
        </p:txBody>
      </p:sp>
      <p:sp>
        <p:nvSpPr>
          <p:cNvPr id="19" name="五邊形 18"/>
          <p:cNvSpPr/>
          <p:nvPr/>
        </p:nvSpPr>
        <p:spPr>
          <a:xfrm>
            <a:off x="385046" y="883897"/>
            <a:ext cx="2071596" cy="514149"/>
          </a:xfrm>
          <a:prstGeom prst="homePlate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i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適用法規</a:t>
            </a:r>
          </a:p>
        </p:txBody>
      </p:sp>
      <p:sp>
        <p:nvSpPr>
          <p:cNvPr id="2" name="矩形 1"/>
          <p:cNvSpPr/>
          <p:nvPr/>
        </p:nvSpPr>
        <p:spPr>
          <a:xfrm>
            <a:off x="3202720" y="941504"/>
            <a:ext cx="799755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</a:pPr>
            <a:r>
              <a:rPr lang="zh-TW" altLang="zh-TW" sz="2400" kern="0" spc="1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就業服務法第</a:t>
            </a:r>
            <a:r>
              <a:rPr lang="en-US" altLang="zh-TW" sz="2400" kern="0" spc="1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46</a:t>
            </a:r>
            <a:r>
              <a:rPr lang="zh-TW" altLang="zh-TW" sz="2400" kern="0" spc="1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條第</a:t>
            </a:r>
            <a:r>
              <a:rPr lang="en-US" altLang="zh-TW" sz="2400" kern="0" spc="1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zh-TW" sz="2400" kern="0" spc="1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項第</a:t>
            </a:r>
            <a:r>
              <a:rPr lang="en-US" altLang="zh-TW" sz="2400" kern="0" spc="1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lang="zh-TW" altLang="zh-TW" sz="2400" kern="0" spc="1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款</a:t>
            </a:r>
            <a:r>
              <a:rPr lang="zh-TW" altLang="en-US" sz="2400" kern="0" spc="1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zh-TW" sz="2400" kern="0" spc="1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其他因工作性質特殊，國內缺乏該項人才，在業務上確有聘僱外國人從事工作之必要，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經中央主管機關專案核定</a:t>
            </a:r>
            <a:r>
              <a:rPr lang="zh-TW" altLang="zh-TW" sz="2400" kern="0" spc="1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者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" name="圖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969" y="2901363"/>
            <a:ext cx="570393" cy="570393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309" y="3576816"/>
            <a:ext cx="572978" cy="572978"/>
          </a:xfrm>
          <a:prstGeom prst="rect">
            <a:avLst/>
          </a:prstGeom>
        </p:spPr>
      </p:pic>
      <p:cxnSp>
        <p:nvCxnSpPr>
          <p:cNvPr id="22" name="直線接點 21"/>
          <p:cNvCxnSpPr/>
          <p:nvPr/>
        </p:nvCxnSpPr>
        <p:spPr>
          <a:xfrm flipH="1">
            <a:off x="1" y="2710100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五邊形 23"/>
          <p:cNvSpPr/>
          <p:nvPr/>
        </p:nvSpPr>
        <p:spPr>
          <a:xfrm>
            <a:off x="385046" y="5289985"/>
            <a:ext cx="2071596" cy="514149"/>
          </a:xfrm>
          <a:prstGeom prst="homePlate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i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申請永居</a:t>
            </a:r>
          </a:p>
        </p:txBody>
      </p:sp>
      <p:sp>
        <p:nvSpPr>
          <p:cNvPr id="26" name="矩形 25"/>
          <p:cNvSpPr/>
          <p:nvPr/>
        </p:nvSpPr>
        <p:spPr>
          <a:xfrm>
            <a:off x="2835599" y="5146125"/>
            <a:ext cx="8310977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4650" lvl="0" algn="just">
              <a:lnSpc>
                <a:spcPts val="35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外國人從事中階技術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工作滿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依移民法規定申請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永久居留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需符合每月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總薪資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以上或取得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乙級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專業技能證明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cxnSp>
        <p:nvCxnSpPr>
          <p:cNvPr id="27" name="直線接點 26"/>
          <p:cNvCxnSpPr/>
          <p:nvPr/>
        </p:nvCxnSpPr>
        <p:spPr>
          <a:xfrm flipH="1">
            <a:off x="1" y="5085000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圖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309" y="4254854"/>
            <a:ext cx="573241" cy="596358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3205432" y="3600456"/>
            <a:ext cx="7600074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社福類：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機構看護工、家庭看護工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7016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944940" y="842051"/>
            <a:ext cx="896052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600"/>
              </a:lnSpc>
            </a:pP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薪資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條件：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68400" indent="-285750" algn="just">
              <a:lnSpc>
                <a:spcPts val="3600"/>
              </a:lnSpc>
              <a:buFont typeface="Wingdings" panose="05000000000000000000" pitchFamily="2" charset="2"/>
              <a:buChar char="ü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產業類：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</a:t>
            </a:r>
            <a:r>
              <a:rPr lang="zh-TW" altLang="en-US" sz="24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經常性薪資</a:t>
            </a:r>
            <a:r>
              <a:rPr lang="zh-TW" altLang="en-US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應達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3.3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r>
              <a:rPr lang="zh-TW" altLang="en-US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以上，或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年總薪資達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r>
              <a:rPr lang="zh-TW" altLang="en-US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僑外生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首次聘僱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續聘回歸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3.3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4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68400" lvl="0" indent="-285750" algn="just">
              <a:lnSpc>
                <a:spcPts val="3600"/>
              </a:lnSpc>
              <a:buFont typeface="Wingdings" panose="05000000000000000000" pitchFamily="2" charset="2"/>
              <a:buChar char="ü"/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社福類：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520825" lvl="0" indent="-282575" algn="just">
              <a:lnSpc>
                <a:spcPts val="3600"/>
              </a:lnSpc>
              <a:buFont typeface="+mj-lt"/>
              <a:buAutoNum type="arabicPeriod"/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機構看護：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</a:t>
            </a:r>
            <a:r>
              <a:rPr lang="zh-TW" altLang="en-US" sz="24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經常性薪資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應達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2.9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520825" lvl="0" indent="-282575" algn="just">
              <a:lnSpc>
                <a:spcPts val="3600"/>
              </a:lnSpc>
              <a:buFont typeface="+mj-lt"/>
              <a:buAutoNum type="arabicPeriod"/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家庭看護：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</a:t>
            </a:r>
            <a:r>
              <a:rPr lang="zh-TW" altLang="en-US" sz="24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總薪資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應達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2.4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4</a:t>
            </a:fld>
            <a:endParaRPr lang="en-US" dirty="0"/>
          </a:p>
        </p:txBody>
      </p:sp>
      <p:sp>
        <p:nvSpPr>
          <p:cNvPr id="19" name="流程圖: 結束點 18"/>
          <p:cNvSpPr/>
          <p:nvPr/>
        </p:nvSpPr>
        <p:spPr>
          <a:xfrm>
            <a:off x="560574" y="2771032"/>
            <a:ext cx="1803886" cy="830291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外國人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資格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265471" y="44296"/>
            <a:ext cx="7983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三、移工留才久用方案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五邊形 20"/>
          <p:cNvSpPr/>
          <p:nvPr/>
        </p:nvSpPr>
        <p:spPr>
          <a:xfrm>
            <a:off x="385046" y="820397"/>
            <a:ext cx="2071596" cy="514149"/>
          </a:xfrm>
          <a:prstGeom prst="homePlate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i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留用資格</a:t>
            </a:r>
          </a:p>
        </p:txBody>
      </p:sp>
      <p:sp>
        <p:nvSpPr>
          <p:cNvPr id="11" name="矩形 10"/>
          <p:cNvSpPr/>
          <p:nvPr/>
        </p:nvSpPr>
        <p:spPr>
          <a:xfrm>
            <a:off x="3129090" y="3679554"/>
            <a:ext cx="885892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79600" lvl="0" indent="-1879600" algn="just">
              <a:lnSpc>
                <a:spcPts val="3600"/>
              </a:lnSpc>
              <a:defRPr/>
            </a:pP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技術條件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—符合下列條件之一：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159000" lvl="0" indent="-1879600" algn="just">
              <a:lnSpc>
                <a:spcPts val="36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產業類：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專業證照：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各部會指定證照範圍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79600" indent="-355600" algn="just">
              <a:lnSpc>
                <a:spcPts val="3600"/>
              </a:lnSpc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訓練課程：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應累計時數達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小時，課程由各部會提出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524000" lvl="0" algn="just">
              <a:lnSpc>
                <a:spcPts val="3600"/>
              </a:lnSpc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實作認定：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各部會訂定認定規範及審查機制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6700" algn="just">
              <a:lnSpc>
                <a:spcPts val="3600"/>
              </a:lnSpc>
              <a:defRPr/>
            </a:pPr>
            <a:r>
              <a:rPr lang="zh-TW" altLang="en-US" sz="2400" b="1" i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產業類經常性薪資達</a:t>
            </a:r>
            <a:r>
              <a:rPr lang="en-US" altLang="zh-TW" sz="2400" b="1" i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3.5</a:t>
            </a:r>
            <a:r>
              <a:rPr lang="zh-TW" altLang="en-US" sz="2400" b="1" i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萬元以上，免技術條件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6700" lvl="0" algn="just">
              <a:lnSpc>
                <a:spcPts val="36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社福類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：通過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我國語文能力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測驗及完成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小時教育訓練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126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191484" y="2711475"/>
            <a:ext cx="729251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36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基於保障國人就業，產業類雇主申請中階人力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不超過移工核配比率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25%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例如：雇主核配移工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人，中階人力不得超過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ts val="3600"/>
              </a:lnSpc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algn="just">
              <a:lnSpc>
                <a:spcPts val="36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移工、中階人力及外國專業人才合計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不超過總員工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％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例如：雇主聘僱員工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人，其中移工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外國專業人才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中階人力，最多合計不得超過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E667-FAC9-A045-AD54-EB389857AF20}" type="slidenum">
              <a:rPr lang="en-US" smtClean="0"/>
              <a:t>5</a:t>
            </a:fld>
            <a:endParaRPr lang="en-US"/>
          </a:p>
        </p:txBody>
      </p:sp>
      <p:sp>
        <p:nvSpPr>
          <p:cNvPr id="9" name="流程圖: 結束點 8"/>
          <p:cNvSpPr/>
          <p:nvPr/>
        </p:nvSpPr>
        <p:spPr>
          <a:xfrm>
            <a:off x="579119" y="3892799"/>
            <a:ext cx="1803886" cy="63231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名額核算</a:t>
            </a:r>
          </a:p>
        </p:txBody>
      </p:sp>
      <p:sp>
        <p:nvSpPr>
          <p:cNvPr id="10" name="矩形 9"/>
          <p:cNvSpPr/>
          <p:nvPr/>
        </p:nvSpPr>
        <p:spPr>
          <a:xfrm>
            <a:off x="3208635" y="1011608"/>
            <a:ext cx="7292514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雇主資格與聘僱移工條件相同，符合資格者由雇主申請聘僱，每次許可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2" name="直線接點 11"/>
          <p:cNvCxnSpPr/>
          <p:nvPr/>
        </p:nvCxnSpPr>
        <p:spPr>
          <a:xfrm flipH="1">
            <a:off x="1" y="2403296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流程圖: 結束點 12"/>
          <p:cNvSpPr/>
          <p:nvPr/>
        </p:nvSpPr>
        <p:spPr>
          <a:xfrm>
            <a:off x="579119" y="1432548"/>
            <a:ext cx="1803886" cy="63231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雇主資格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265471" y="44296"/>
            <a:ext cx="7983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三、移工留才久用方案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9626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576</Words>
  <Application>Microsoft Office PowerPoint</Application>
  <PresentationFormat>寬螢幕</PresentationFormat>
  <Paragraphs>52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Apple Chancery</vt:lpstr>
      <vt:lpstr>微軟正黑體</vt:lpstr>
      <vt:lpstr>Arial</vt:lpstr>
      <vt:lpstr>Calibri</vt:lpstr>
      <vt:lpstr>Microsoft New Tai Lue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User</dc:creator>
  <cp:lastModifiedBy>陳秋媚</cp:lastModifiedBy>
  <cp:revision>18</cp:revision>
  <cp:lastPrinted>2022-02-16T06:33:03Z</cp:lastPrinted>
  <dcterms:created xsi:type="dcterms:W3CDTF">2022-02-11T08:22:03Z</dcterms:created>
  <dcterms:modified xsi:type="dcterms:W3CDTF">2022-02-17T05:24:58Z</dcterms:modified>
</cp:coreProperties>
</file>